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2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87"/>
    <p:restoredTop sz="94621"/>
  </p:normalViewPr>
  <p:slideViewPr>
    <p:cSldViewPr snapToGrid="0" snapToObjects="1">
      <p:cViewPr varScale="1">
        <p:scale>
          <a:sx n="133" d="100"/>
          <a:sy n="133" d="100"/>
        </p:scale>
        <p:origin x="24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263100</c:v>
                </c:pt>
                <c:pt idx="1">
                  <c:v>212997</c:v>
                </c:pt>
                <c:pt idx="2">
                  <c:v>205638</c:v>
                </c:pt>
                <c:pt idx="3">
                  <c:v>188228</c:v>
                </c:pt>
                <c:pt idx="4">
                  <c:v>181660</c:v>
                </c:pt>
                <c:pt idx="5">
                  <c:v>177031</c:v>
                </c:pt>
                <c:pt idx="6">
                  <c:v>174539</c:v>
                </c:pt>
                <c:pt idx="7">
                  <c:v>175791</c:v>
                </c:pt>
                <c:pt idx="8">
                  <c:v>174933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11-2F4C-999F-0D981E2A38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Morti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7096</c:v>
                </c:pt>
                <c:pt idx="1">
                  <c:v>4114</c:v>
                </c:pt>
                <c:pt idx="2">
                  <c:v>3860</c:v>
                </c:pt>
                <c:pt idx="3">
                  <c:v>3753</c:v>
                </c:pt>
                <c:pt idx="4">
                  <c:v>3401</c:v>
                </c:pt>
                <c:pt idx="5">
                  <c:v>3381</c:v>
                </c:pt>
                <c:pt idx="6">
                  <c:v>3428</c:v>
                </c:pt>
                <c:pt idx="7">
                  <c:v>3283</c:v>
                </c:pt>
                <c:pt idx="8">
                  <c:v>3378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11-2F4C-999F-0D981E2A385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Feriti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373286</c:v>
                </c:pt>
                <c:pt idx="1">
                  <c:v>304720</c:v>
                </c:pt>
                <c:pt idx="2">
                  <c:v>292019</c:v>
                </c:pt>
                <c:pt idx="3">
                  <c:v>266864</c:v>
                </c:pt>
                <c:pt idx="4">
                  <c:v>258093</c:v>
                </c:pt>
                <c:pt idx="5">
                  <c:v>251147</c:v>
                </c:pt>
                <c:pt idx="6">
                  <c:v>246920</c:v>
                </c:pt>
                <c:pt idx="7">
                  <c:v>249175</c:v>
                </c:pt>
                <c:pt idx="8">
                  <c:v>246750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11-2F4C-999F-0D981E2A3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6717615"/>
        <c:axId val="1458050751"/>
      </c:lineChart>
      <c:catAx>
        <c:axId val="1516717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8050751"/>
        <c:crosses val="autoZero"/>
        <c:auto val="1"/>
        <c:lblAlgn val="ctr"/>
        <c:lblOffset val="100"/>
        <c:noMultiLvlLbl val="0"/>
      </c:catAx>
      <c:valAx>
        <c:axId val="1458050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16717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88090551181098E-2"/>
          <c:y val="2.7106400648787842E-2"/>
          <c:w val="0.39878223425196851"/>
          <c:h val="0.903315004890990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75-9E4F-818B-05E7504556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75-9E4F-818B-05E7504556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075-9E4F-818B-05E7504556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075-9E4F-818B-05E7504556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075-9E4F-818B-05E75045565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Procedeva con guida distratta o andamento indeciso </c:v>
                </c:pt>
                <c:pt idx="1">
                  <c:v>Procedeva senza rispettare la precedenza o il semaforo </c:v>
                </c:pt>
                <c:pt idx="2">
                  <c:v>Procedeva con velocità troppo elevata </c:v>
                </c:pt>
                <c:pt idx="3">
                  <c:v>Procedeva senza mantenere la distanza di sicurezza </c:v>
                </c:pt>
                <c:pt idx="4">
                  <c:v>Manovrava irregolarmente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35761</c:v>
                </c:pt>
                <c:pt idx="1">
                  <c:v>32362</c:v>
                </c:pt>
                <c:pt idx="2">
                  <c:v>23087</c:v>
                </c:pt>
                <c:pt idx="3">
                  <c:v>21463</c:v>
                </c:pt>
                <c:pt idx="4">
                  <c:v>15932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F-2445-BAF1-61ECD812D12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749999999999999"/>
          <c:y val="3.7329825568595085E-2"/>
          <c:w val="0.50104166666666672"/>
          <c:h val="0.946234401548024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25AC4-9C4F-F44E-B499-A9FED71D08F3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01405-CC17-5340-B759-0D0C31BEDC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47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701405-CC17-5340-B759-0D0C31BEDCF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45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701405-CC17-5340-B759-0D0C31BEDCF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85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701405-CC17-5340-B759-0D0C31BEDCF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45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58C7-6961-6D49-9EB9-9079E253A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52CE4-AD5E-C442-B08E-76FE8E915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E5178-2052-2743-A53F-A9601141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57768-ECD9-E746-A3E9-2A193DF6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A7844-79C3-A944-9A96-7A2055D5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89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1070-3F91-B14A-AB1A-9FD8A9E5B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1121D-6C8D-1743-966A-E689C3C33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3B324-1F38-D84E-96C1-2CC7B37B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C709-FB4E-5E4E-AD51-2451690F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6CD72-390C-A546-83DA-390F5307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88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A423B-FC65-7D40-8A88-94AFD98B5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EBB9F-DFB7-5945-8469-34D04CD22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86A3A-A38A-D345-B7ED-76B4D3E0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F6F9F-2D12-9E46-B2EE-653259E6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EEA59-E3F0-3649-9897-802B97E8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95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94C2E-B42B-E04C-A432-6D4DDB0E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637DF-2FB3-7141-829E-DAFA321A8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2597E-5A90-234E-8C24-4B241145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C674B-1542-8949-B872-0485EC40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9971-E036-CE45-AF56-299B0A56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7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34E2-5260-7942-BB7D-D8994A07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1E142-F0F0-544A-94DB-85F44299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D918D-5011-3049-8538-77CB8CC3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CF08-3687-8148-899E-E5BDF649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97B16-5D43-B04E-89CD-A8236620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81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99B9-C090-084C-BCCD-EA5BAF04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6C685-2228-FB41-B528-2266F7221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E2AA5-7EB9-0C47-96F6-C5B27E06C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42CDC-B8E4-C14B-8B65-AFA0CDDC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47021-8AEA-CD44-86CD-E8FB9324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8927A-702A-744E-9496-CF652537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19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70E4-6962-414C-8111-33E15363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6F7EC-96A0-484A-AAC6-ABC368FCB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D0C3B-C61E-1148-84D0-7A5681188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9D837-F263-934A-A0C8-8A27D63BC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4CF0D-0202-E84C-B9C1-13FF1B53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A5FA6-9B16-4540-B659-2083E3F9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D7C50-A401-7149-8A04-6CD2D22B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DE042-EDE0-4147-AA33-23582F7F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33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2271-E6C3-A342-90AD-C9EE607B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9C4FA-77A1-9946-AE68-480FEF92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1468D-F88B-0043-ABBB-C8E22A05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D73A9-D26B-2148-A6C8-DC6EEE7A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69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90364-F416-8149-8D37-B01CCB5F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19E88-EFE9-8441-92C8-9D1F8E12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141C7-3ACF-754C-A89E-732EF58D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81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BA28-233B-034D-9531-62221632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6CA4-4AB2-8842-88B4-65F8D6FFD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F2B68-BDF5-AC42-9B25-1F15B44F4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D0A3B-C9D8-D744-91DF-3E530DAE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C0AD5-0942-7A4A-9472-7B05E194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A8329-69B5-464C-9624-AE119B84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09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FB5-1663-0F4F-9DE7-1D065354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1B61B-810F-124D-9B92-3B6B28A56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3A21E-31E3-7842-9BAD-D269F4903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ED196-C195-B845-B653-61B281807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47BDE-E133-FE4A-89A1-ECF3BCA1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FF193-8AED-8C40-9C25-6188B6E4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70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0BB9-8037-0E48-820D-9B6101D53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BA62C-06FE-1B41-BD7B-708BA0AF4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6A194-B175-C04F-AC8B-D0269801D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FE5FC-5E93-1047-829A-112CE955C85E}" type="datetimeFigureOut">
              <a:rPr lang="it-IT" smtClean="0"/>
              <a:t>09/12/18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8FF0E-DA29-F742-A8DE-CB44F526C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A1EF-34D7-E84E-A709-C91E08BDE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268C-FC1D-804D-866F-B434096338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4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ILzcjhs2fxY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at.it/it/files/2018/07/Incidenti-stradali_2017.pdf" TargetMode="External"/><Relationship Id="rId2" Type="http://schemas.openxmlformats.org/officeDocument/2006/relationships/hyperlink" Target="http://www.istat.it/it/archivio/219637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s://www.istat.it/it/files/2018/07/Infografica-incidenti-stradali-201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029DE7B6-DC7C-4BA1-B406-EDDA0C0A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B5413-88BF-8A44-9114-ADCCF7932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4536" y="2097295"/>
            <a:ext cx="5478379" cy="2663407"/>
          </a:xfrm>
        </p:spPr>
        <p:txBody>
          <a:bodyPr>
            <a:normAutofit/>
          </a:bodyPr>
          <a:lstStyle/>
          <a:p>
            <a:pPr algn="l"/>
            <a:r>
              <a:rPr lang="it-IT" sz="5400" dirty="0">
                <a:solidFill>
                  <a:srgbClr val="FFFFFF"/>
                </a:solidFill>
              </a:rPr>
              <a:t>SERVICE</a:t>
            </a:r>
            <a:br>
              <a:rPr lang="it-IT" sz="5400" dirty="0">
                <a:solidFill>
                  <a:srgbClr val="FFFFFF"/>
                </a:solidFill>
              </a:rPr>
            </a:br>
            <a:r>
              <a:rPr lang="it-IT" sz="5400" dirty="0">
                <a:solidFill>
                  <a:srgbClr val="FFFFFF"/>
                </a:solidFill>
              </a:rPr>
              <a:t>I Giovani e la Sicurezza Stradale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4285A7-8C17-EB4C-A1FD-71CF2A0EC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68" y="1629839"/>
            <a:ext cx="3722400" cy="35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9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6BEB482-6CE7-4D6C-AC19-BDA464730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33">
            <a:extLst>
              <a:ext uri="{FF2B5EF4-FFF2-40B4-BE49-F238E27FC236}">
                <a16:creationId xmlns:a16="http://schemas.microsoft.com/office/drawing/2014/main" id="{AB948C00-58B8-4380-A1A8-49F7136B1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62512" cy="6858000"/>
          </a:xfrm>
          <a:custGeom>
            <a:avLst/>
            <a:gdLst>
              <a:gd name="connsiteX0" fmla="*/ 0 w 7662512"/>
              <a:gd name="connsiteY0" fmla="*/ 0 h 6858000"/>
              <a:gd name="connsiteX1" fmla="*/ 1175396 w 7662512"/>
              <a:gd name="connsiteY1" fmla="*/ 0 h 6858000"/>
              <a:gd name="connsiteX2" fmla="*/ 3025507 w 7662512"/>
              <a:gd name="connsiteY2" fmla="*/ 0 h 6858000"/>
              <a:gd name="connsiteX3" fmla="*/ 7662512 w 7662512"/>
              <a:gd name="connsiteY3" fmla="*/ 0 h 6858000"/>
              <a:gd name="connsiteX4" fmla="*/ 7662512 w 7662512"/>
              <a:gd name="connsiteY4" fmla="*/ 1900238 h 6858000"/>
              <a:gd name="connsiteX5" fmla="*/ 7292096 w 7662512"/>
              <a:gd name="connsiteY5" fmla="*/ 2178050 h 6858000"/>
              <a:gd name="connsiteX6" fmla="*/ 7287862 w 7662512"/>
              <a:gd name="connsiteY6" fmla="*/ 2184400 h 6858000"/>
              <a:gd name="connsiteX7" fmla="*/ 7281512 w 7662512"/>
              <a:gd name="connsiteY7" fmla="*/ 2193925 h 6858000"/>
              <a:gd name="connsiteX8" fmla="*/ 7275162 w 7662512"/>
              <a:gd name="connsiteY8" fmla="*/ 2201863 h 6858000"/>
              <a:gd name="connsiteX9" fmla="*/ 7275162 w 7662512"/>
              <a:gd name="connsiteY9" fmla="*/ 2211388 h 6858000"/>
              <a:gd name="connsiteX10" fmla="*/ 7275162 w 7662512"/>
              <a:gd name="connsiteY10" fmla="*/ 2220913 h 6858000"/>
              <a:gd name="connsiteX11" fmla="*/ 7281512 w 7662512"/>
              <a:gd name="connsiteY11" fmla="*/ 2228850 h 6858000"/>
              <a:gd name="connsiteX12" fmla="*/ 7287862 w 7662512"/>
              <a:gd name="connsiteY12" fmla="*/ 2238375 h 6858000"/>
              <a:gd name="connsiteX13" fmla="*/ 7292096 w 7662512"/>
              <a:gd name="connsiteY13" fmla="*/ 2244725 h 6858000"/>
              <a:gd name="connsiteX14" fmla="*/ 7662512 w 7662512"/>
              <a:gd name="connsiteY14" fmla="*/ 2522538 h 6858000"/>
              <a:gd name="connsiteX15" fmla="*/ 7662512 w 7662512"/>
              <a:gd name="connsiteY15" fmla="*/ 6858000 h 6858000"/>
              <a:gd name="connsiteX16" fmla="*/ 3025507 w 7662512"/>
              <a:gd name="connsiteY16" fmla="*/ 6858000 h 6858000"/>
              <a:gd name="connsiteX17" fmla="*/ 1175396 w 7662512"/>
              <a:gd name="connsiteY17" fmla="*/ 6858000 h 6858000"/>
              <a:gd name="connsiteX18" fmla="*/ 0 w 7662512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62512" h="6858000">
                <a:moveTo>
                  <a:pt x="0" y="0"/>
                </a:moveTo>
                <a:lnTo>
                  <a:pt x="1175396" y="0"/>
                </a:lnTo>
                <a:lnTo>
                  <a:pt x="3025507" y="0"/>
                </a:lnTo>
                <a:lnTo>
                  <a:pt x="7662512" y="0"/>
                </a:lnTo>
                <a:lnTo>
                  <a:pt x="7662512" y="1900238"/>
                </a:lnTo>
                <a:lnTo>
                  <a:pt x="7292096" y="2178050"/>
                </a:lnTo>
                <a:lnTo>
                  <a:pt x="7287862" y="2184400"/>
                </a:lnTo>
                <a:lnTo>
                  <a:pt x="7281512" y="2193925"/>
                </a:lnTo>
                <a:lnTo>
                  <a:pt x="7275162" y="2201863"/>
                </a:lnTo>
                <a:lnTo>
                  <a:pt x="7275162" y="2211388"/>
                </a:lnTo>
                <a:lnTo>
                  <a:pt x="7275162" y="2220913"/>
                </a:lnTo>
                <a:lnTo>
                  <a:pt x="7281512" y="2228850"/>
                </a:lnTo>
                <a:lnTo>
                  <a:pt x="7287862" y="2238375"/>
                </a:lnTo>
                <a:lnTo>
                  <a:pt x="7292096" y="2244725"/>
                </a:lnTo>
                <a:lnTo>
                  <a:pt x="7662512" y="2522538"/>
                </a:lnTo>
                <a:lnTo>
                  <a:pt x="7662512" y="6858000"/>
                </a:lnTo>
                <a:lnTo>
                  <a:pt x="3025507" y="6858000"/>
                </a:lnTo>
                <a:lnTo>
                  <a:pt x="11753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8CC48-2558-2B47-9651-D161D1C2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662512" cy="109658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sz="4500" b="1" dirty="0">
                <a:solidFill>
                  <a:schemeClr val="bg1"/>
                </a:solidFill>
              </a:rPr>
              <a:t>È UNA QUESTIONE DI ABITUDINI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9E30-F013-F642-8CEA-A366BED8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0" y="1266940"/>
            <a:ext cx="7396052" cy="53762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>
              <a:buFont typeface="Wingdings" pitchFamily="2" charset="2"/>
              <a:buChar char="ü"/>
            </a:pPr>
            <a:r>
              <a:rPr lang="it-IT" sz="2400" dirty="0"/>
              <a:t>  NON USARE IL CELLULARE MENTRE GUIDI…</a:t>
            </a:r>
          </a:p>
          <a:p>
            <a:pPr marL="0" indent="0">
              <a:buNone/>
            </a:pPr>
            <a:r>
              <a:rPr lang="it-IT" sz="2400" dirty="0"/>
              <a:t>      UNA RISPOSTA PUO’ ASPETTARE, I TUOI RIFLESSI NO!</a:t>
            </a:r>
          </a:p>
          <a:p>
            <a:pPr>
              <a:buFont typeface="Wingdings" pitchFamily="2" charset="2"/>
              <a:buChar char="ü"/>
            </a:pPr>
            <a:endParaRPr lang="it-IT" sz="2400" dirty="0"/>
          </a:p>
          <a:p>
            <a:pPr>
              <a:buFont typeface="Wingdings" pitchFamily="2" charset="2"/>
              <a:buChar char="ü"/>
            </a:pPr>
            <a:r>
              <a:rPr lang="it-IT" sz="2400" dirty="0"/>
              <a:t>  NON AVERE FRETTA DI ARRIVARE A DESTINAZIONE…</a:t>
            </a:r>
          </a:p>
          <a:p>
            <a:pPr marL="0" indent="0">
              <a:buNone/>
            </a:pPr>
            <a:r>
              <a:rPr lang="it-IT" sz="2400" dirty="0"/>
              <a:t>      LA FRETTA PORTA SOLO</a:t>
            </a:r>
          </a:p>
          <a:p>
            <a:pPr marL="0" indent="0">
              <a:buNone/>
            </a:pPr>
            <a:r>
              <a:rPr lang="it-IT" sz="2400" dirty="0"/>
              <a:t>      A PRENDERE DECISIONI FRETTOLOSE!</a:t>
            </a:r>
          </a:p>
          <a:p>
            <a:pPr>
              <a:buFont typeface="Wingdings" pitchFamily="2" charset="2"/>
              <a:buChar char="ü"/>
            </a:pPr>
            <a:endParaRPr lang="it-IT" sz="2400" dirty="0"/>
          </a:p>
          <a:p>
            <a:pPr>
              <a:buFont typeface="Wingdings" pitchFamily="2" charset="2"/>
              <a:buChar char="ü"/>
            </a:pPr>
            <a:r>
              <a:rPr lang="it-IT" sz="2400" dirty="0"/>
              <a:t>  ALCOL E DROGHE NON AIUTANO</a:t>
            </a:r>
          </a:p>
          <a:p>
            <a:pPr marL="0" indent="0">
              <a:buNone/>
            </a:pPr>
            <a:r>
              <a:rPr lang="it-IT" sz="2400" dirty="0"/>
              <a:t>      I RIFLESSI AD ESSERE PIU’ VELOCI…</a:t>
            </a:r>
          </a:p>
          <a:p>
            <a:pPr marL="0" indent="0">
              <a:buNone/>
            </a:pPr>
            <a:r>
              <a:rPr lang="it-IT" sz="2400" dirty="0"/>
              <a:t>      NON NE ASSUMERE PREVIA GUIDA!</a:t>
            </a:r>
          </a:p>
        </p:txBody>
      </p:sp>
      <p:sp>
        <p:nvSpPr>
          <p:cNvPr id="17" name="Rounded Rectangle 24">
            <a:extLst>
              <a:ext uri="{FF2B5EF4-FFF2-40B4-BE49-F238E27FC236}">
                <a16:creationId xmlns:a16="http://schemas.microsoft.com/office/drawing/2014/main" id="{AE6D64A5-8B93-4019-9FDC-75D3D7B87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746" y="958640"/>
            <a:ext cx="3354790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 w="15875">
            <a:solidFill>
              <a:srgbClr val="543E3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63C6E-2A3A-7149-81E3-26198E3AC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E5E624-3795-5942-9CE4-D8A515C48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712" y="1096579"/>
            <a:ext cx="2637341" cy="48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9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E51D4A-ABF6-5F42-B93F-A3CF170EC0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18867" r="18897" b="-1"/>
          <a:stretch/>
        </p:blipFill>
        <p:spPr>
          <a:xfrm>
            <a:off x="5797848" y="10"/>
            <a:ext cx="6394152" cy="6857990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88CC48-2558-2B47-9651-D161D1C2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91" y="422542"/>
            <a:ext cx="4803636" cy="1311664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0000"/>
                </a:solidFill>
              </a:rPr>
              <a:t>COME CI AIUTA LA TECNOLOGIA?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9E30-F013-F642-8CEA-A366BED8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91" y="1925271"/>
            <a:ext cx="5675587" cy="4754662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4500" b="1" dirty="0"/>
              <a:t>L’Unione Europea tiene molto alla sicurezza dei Suoi Cittadini!</a:t>
            </a:r>
          </a:p>
          <a:p>
            <a:pPr marL="0" indent="0">
              <a:lnSpc>
                <a:spcPct val="220000"/>
              </a:lnSpc>
              <a:buNone/>
            </a:pPr>
            <a:endParaRPr lang="it-IT" sz="1000" dirty="0"/>
          </a:p>
          <a:p>
            <a:pPr marL="0" indent="0">
              <a:lnSpc>
                <a:spcPct val="120000"/>
              </a:lnSpc>
              <a:buNone/>
            </a:pPr>
            <a:r>
              <a:rPr lang="it-IT" sz="2900" dirty="0"/>
              <a:t>I sistemi ADAS,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900" dirty="0"/>
              <a:t>Advanced Driver Assistance Systems,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900" dirty="0"/>
              <a:t>diventeranno obbligatori su tutti i mezzi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900" dirty="0"/>
              <a:t>a partire da qualche anno</a:t>
            </a:r>
          </a:p>
          <a:p>
            <a:pPr marL="0" indent="0">
              <a:lnSpc>
                <a:spcPct val="220000"/>
              </a:lnSpc>
              <a:buNone/>
            </a:pPr>
            <a:endParaRPr lang="it-IT" sz="1800" dirty="0"/>
          </a:p>
          <a:p>
            <a:pPr marL="0" indent="0">
              <a:lnSpc>
                <a:spcPct val="120000"/>
              </a:lnSpc>
              <a:buNone/>
            </a:pPr>
            <a:r>
              <a:rPr lang="it-IT" sz="2600" dirty="0"/>
              <a:t>Ad esempio da anni è obbligatorio l’ABS si tutti i mezzi,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600" dirty="0"/>
              <a:t>quella tecnologia che non fa sbandare l’auto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600" dirty="0"/>
              <a:t>quando si trova su un fondo non omogeneo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218DC3-E00F-5349-AF1E-2ACFEC51AE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2609" y="6160191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702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1F6204-07C3-2845-BD0C-F4ABF1A9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514600"/>
            <a:ext cx="9144000" cy="1828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Ecco</a:t>
            </a:r>
            <a: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alcune</a:t>
            </a:r>
            <a: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4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queste</a:t>
            </a:r>
            <a: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tecnologie</a:t>
            </a:r>
            <a: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</a:t>
            </a:r>
            <a:b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it-IT" u="sng" dirty="0">
                <a:hlinkClick r:id="rId2"/>
              </a:rPr>
              <a:t>https://youtu.be/ILzcjhs2fxY</a:t>
            </a:r>
            <a:endParaRPr lang="en-US" sz="4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AFE9C4-CC38-FC41-B0F2-7887C7709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26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5413-88BF-8A44-9114-ADCCF7932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0600" y="2837467"/>
            <a:ext cx="6347786" cy="3827737"/>
          </a:xfrm>
        </p:spPr>
        <p:txBody>
          <a:bodyPr anchor="t">
            <a:normAutofit/>
          </a:bodyPr>
          <a:lstStyle/>
          <a:p>
            <a:r>
              <a:rPr lang="it-IT" sz="3200" b="1" dirty="0"/>
              <a:t>dal DISTRETTO LEO 108 YB SICILIA</a:t>
            </a:r>
            <a:br>
              <a:rPr lang="it-IT" sz="2800" dirty="0"/>
            </a:br>
            <a:br>
              <a:rPr lang="it-IT" sz="4800" dirty="0"/>
            </a:br>
            <a:r>
              <a:rPr lang="it-IT" sz="4800" b="1" dirty="0"/>
              <a:t>GRAZIE</a:t>
            </a:r>
            <a:br>
              <a:rPr lang="it-IT" sz="4800" b="1" dirty="0"/>
            </a:br>
            <a:r>
              <a:rPr lang="it-IT" sz="4800" b="1" dirty="0"/>
              <a:t>PER AVER</a:t>
            </a:r>
            <a:br>
              <a:rPr lang="it-IT" sz="4800" b="1" dirty="0"/>
            </a:br>
            <a:r>
              <a:rPr lang="it-IT" sz="4800" b="1" dirty="0"/>
              <a:t>PARTECIPATO</a:t>
            </a:r>
            <a:endParaRPr lang="it-IT" sz="3000" b="1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C526D66-3621-4347-B1EF-342CBF4D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3466"/>
            <a:ext cx="5393770" cy="6374535"/>
          </a:xfrm>
          <a:custGeom>
            <a:avLst/>
            <a:gdLst>
              <a:gd name="connsiteX0" fmla="*/ 2047752 w 5393770"/>
              <a:gd name="connsiteY0" fmla="*/ 0 h 6374535"/>
              <a:gd name="connsiteX1" fmla="*/ 5393770 w 5393770"/>
              <a:gd name="connsiteY1" fmla="*/ 3346018 h 6374535"/>
              <a:gd name="connsiteX2" fmla="*/ 3642663 w 5393770"/>
              <a:gd name="connsiteY2" fmla="*/ 6288190 h 6374535"/>
              <a:gd name="connsiteX3" fmla="*/ 3463422 w 5393770"/>
              <a:gd name="connsiteY3" fmla="*/ 6374535 h 6374535"/>
              <a:gd name="connsiteX4" fmla="*/ 624279 w 5393770"/>
              <a:gd name="connsiteY4" fmla="*/ 6374535 h 6374535"/>
              <a:gd name="connsiteX5" fmla="*/ 382249 w 5393770"/>
              <a:gd name="connsiteY5" fmla="*/ 6248727 h 6374535"/>
              <a:gd name="connsiteX6" fmla="*/ 143729 w 5393770"/>
              <a:gd name="connsiteY6" fmla="*/ 6097845 h 6374535"/>
              <a:gd name="connsiteX7" fmla="*/ 0 w 5393770"/>
              <a:gd name="connsiteY7" fmla="*/ 5989017 h 6374535"/>
              <a:gd name="connsiteX8" fmla="*/ 0 w 5393770"/>
              <a:gd name="connsiteY8" fmla="*/ 703020 h 6374535"/>
              <a:gd name="connsiteX9" fmla="*/ 143728 w 5393770"/>
              <a:gd name="connsiteY9" fmla="*/ 594191 h 6374535"/>
              <a:gd name="connsiteX10" fmla="*/ 2047752 w 5393770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3770" h="6374535">
                <a:moveTo>
                  <a:pt x="2047752" y="0"/>
                </a:moveTo>
                <a:cubicBezTo>
                  <a:pt x="3895707" y="0"/>
                  <a:pt x="5393770" y="1498063"/>
                  <a:pt x="5393770" y="3346018"/>
                </a:cubicBezTo>
                <a:cubicBezTo>
                  <a:pt x="5393770" y="4616487"/>
                  <a:pt x="4685701" y="5721578"/>
                  <a:pt x="3642663" y="6288190"/>
                </a:cubicBezTo>
                <a:lnTo>
                  <a:pt x="3463422" y="6374535"/>
                </a:lnTo>
                <a:lnTo>
                  <a:pt x="624279" y="6374535"/>
                </a:lnTo>
                <a:lnTo>
                  <a:pt x="382249" y="6248727"/>
                </a:lnTo>
                <a:cubicBezTo>
                  <a:pt x="300507" y="6201724"/>
                  <a:pt x="220937" y="6151368"/>
                  <a:pt x="143729" y="6097845"/>
                </a:cubicBezTo>
                <a:lnTo>
                  <a:pt x="0" y="5989017"/>
                </a:lnTo>
                <a:lnTo>
                  <a:pt x="0" y="703020"/>
                </a:lnTo>
                <a:lnTo>
                  <a:pt x="143728" y="594191"/>
                </a:lnTo>
                <a:cubicBezTo>
                  <a:pt x="684187" y="219535"/>
                  <a:pt x="1340332" y="0"/>
                  <a:pt x="204775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193166D-DDF1-4F9A-A786-A7AEF537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7373"/>
            <a:ext cx="5229863" cy="6210629"/>
          </a:xfrm>
          <a:custGeom>
            <a:avLst/>
            <a:gdLst>
              <a:gd name="connsiteX0" fmla="*/ 2047751 w 5229863"/>
              <a:gd name="connsiteY0" fmla="*/ 0 h 6210629"/>
              <a:gd name="connsiteX1" fmla="*/ 5229863 w 5229863"/>
              <a:gd name="connsiteY1" fmla="*/ 3182112 h 6210629"/>
              <a:gd name="connsiteX2" fmla="*/ 3286373 w 5229863"/>
              <a:gd name="connsiteY2" fmla="*/ 6114158 h 6210629"/>
              <a:gd name="connsiteX3" fmla="*/ 3022794 w 5229863"/>
              <a:gd name="connsiteY3" fmla="*/ 6210629 h 6210629"/>
              <a:gd name="connsiteX4" fmla="*/ 1077939 w 5229863"/>
              <a:gd name="connsiteY4" fmla="*/ 6210629 h 6210629"/>
              <a:gd name="connsiteX5" fmla="*/ 953634 w 5229863"/>
              <a:gd name="connsiteY5" fmla="*/ 6171135 h 6210629"/>
              <a:gd name="connsiteX6" fmla="*/ 23632 w 5229863"/>
              <a:gd name="connsiteY6" fmla="*/ 5637585 h 6210629"/>
              <a:gd name="connsiteX7" fmla="*/ 0 w 5229863"/>
              <a:gd name="connsiteY7" fmla="*/ 5616107 h 6210629"/>
              <a:gd name="connsiteX8" fmla="*/ 0 w 5229863"/>
              <a:gd name="connsiteY8" fmla="*/ 748118 h 6210629"/>
              <a:gd name="connsiteX9" fmla="*/ 23632 w 5229863"/>
              <a:gd name="connsiteY9" fmla="*/ 726640 h 6210629"/>
              <a:gd name="connsiteX10" fmla="*/ 2047751 w 5229863"/>
              <a:gd name="connsiteY10" fmla="*/ 0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9863" h="6210629">
                <a:moveTo>
                  <a:pt x="2047751" y="0"/>
                </a:moveTo>
                <a:cubicBezTo>
                  <a:pt x="3805183" y="0"/>
                  <a:pt x="5229863" y="1424680"/>
                  <a:pt x="5229863" y="3182112"/>
                </a:cubicBezTo>
                <a:cubicBezTo>
                  <a:pt x="5229863" y="4500186"/>
                  <a:pt x="4428481" y="5631087"/>
                  <a:pt x="3286373" y="6114158"/>
                </a:cubicBezTo>
                <a:lnTo>
                  <a:pt x="3022794" y="6210629"/>
                </a:lnTo>
                <a:lnTo>
                  <a:pt x="1077939" y="6210629"/>
                </a:lnTo>
                <a:lnTo>
                  <a:pt x="953634" y="6171135"/>
                </a:lnTo>
                <a:cubicBezTo>
                  <a:pt x="612471" y="6046219"/>
                  <a:pt x="298661" y="5864559"/>
                  <a:pt x="23632" y="5637585"/>
                </a:cubicBezTo>
                <a:lnTo>
                  <a:pt x="0" y="5616107"/>
                </a:lnTo>
                <a:lnTo>
                  <a:pt x="0" y="748118"/>
                </a:lnTo>
                <a:lnTo>
                  <a:pt x="23632" y="726640"/>
                </a:lnTo>
                <a:cubicBezTo>
                  <a:pt x="573689" y="272693"/>
                  <a:pt x="1278875" y="0"/>
                  <a:pt x="204775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EE7214-AC05-465E-A501-65AA04EF5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8355" y="2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E1F0BE-ED98-0943-885C-14B7095F9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376" y="78664"/>
            <a:ext cx="1961334" cy="19613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4285A7-8C17-EB4C-A1FD-71CF2A0EC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882" y="2039998"/>
            <a:ext cx="3569418" cy="34504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23CED6-0E5F-BD42-9E70-F9DD8D0B0B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18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8E4A70-9A24-374B-B41B-BDB9B6153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8428" y="3927207"/>
            <a:ext cx="1625600" cy="1625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BF601F-C7D7-DC40-8B3B-7C6FBBCBC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07" y="3927207"/>
            <a:ext cx="1625600" cy="1625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252436-6E61-B14B-BE75-6C40FA7AB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9397" y="393338"/>
            <a:ext cx="1625600" cy="1625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D7E103-939B-1341-AFC4-6FA7D36BE74B}"/>
              </a:ext>
            </a:extLst>
          </p:cNvPr>
          <p:cNvSpPr txBox="1"/>
          <p:nvPr/>
        </p:nvSpPr>
        <p:spPr>
          <a:xfrm>
            <a:off x="3636790" y="2261004"/>
            <a:ext cx="4450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www.distrettoleo108yb.it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CAF8D2-74F4-1640-8188-80813295244F}"/>
              </a:ext>
            </a:extLst>
          </p:cNvPr>
          <p:cNvSpPr txBox="1"/>
          <p:nvPr/>
        </p:nvSpPr>
        <p:spPr>
          <a:xfrm>
            <a:off x="451692" y="5794873"/>
            <a:ext cx="3624550" cy="605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@distrettoleo108yb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D9E9A0C-E31C-9E47-A697-91142C842F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933572-2CEF-364D-8F44-BC990D7372EB}"/>
              </a:ext>
            </a:extLst>
          </p:cNvPr>
          <p:cNvSpPr txBox="1"/>
          <p:nvPr/>
        </p:nvSpPr>
        <p:spPr>
          <a:xfrm>
            <a:off x="7513503" y="5760941"/>
            <a:ext cx="379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Distretto LEO 108 YB</a:t>
            </a:r>
          </a:p>
        </p:txBody>
      </p:sp>
    </p:spTree>
    <p:extLst>
      <p:ext uri="{BB962C8B-B14F-4D97-AF65-F5344CB8AC3E}">
        <p14:creationId xmlns:p14="http://schemas.microsoft.com/office/powerpoint/2010/main" val="421652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6E3B-6F43-7247-A522-7D3347378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491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/>
              <a:t>FONTI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66CD13-E457-AA41-9E0C-0D90F33171EE}"/>
              </a:ext>
            </a:extLst>
          </p:cNvPr>
          <p:cNvSpPr txBox="1"/>
          <p:nvPr/>
        </p:nvSpPr>
        <p:spPr>
          <a:xfrm>
            <a:off x="105103" y="924911"/>
            <a:ext cx="119817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Una corretta informazione passa sempre per una corretta analisi ed indicazione delle fonti.</a:t>
            </a:r>
          </a:p>
          <a:p>
            <a:endParaRPr lang="it-IT" dirty="0"/>
          </a:p>
          <a:p>
            <a:r>
              <a:rPr lang="it-IT" dirty="0"/>
              <a:t>Queste slide mostrano numeri estratti dalle seguenti fonti:</a:t>
            </a:r>
          </a:p>
          <a:p>
            <a:br>
              <a:rPr lang="it-IT" b="1" cap="all" dirty="0"/>
            </a:br>
            <a:r>
              <a:rPr lang="it-IT" b="1" dirty="0"/>
              <a:t>COMUNICATO STAMPA ISTAT INCIDENTI STRADALI IN ITALIA</a:t>
            </a:r>
          </a:p>
          <a:p>
            <a:r>
              <a:rPr lang="it-IT" dirty="0">
                <a:hlinkClick r:id="rId2"/>
              </a:rPr>
              <a:t>www.istat.it/it/archivio/219637</a:t>
            </a:r>
            <a:endParaRPr lang="it-IT" dirty="0"/>
          </a:p>
          <a:p>
            <a:endParaRPr lang="it-IT" dirty="0"/>
          </a:p>
          <a:p>
            <a:r>
              <a:rPr lang="it-IT" b="1" dirty="0"/>
              <a:t>INCIDENTI STRADALI 2017 ACI ISTAT</a:t>
            </a:r>
          </a:p>
          <a:p>
            <a:r>
              <a:rPr lang="it-IT" dirty="0">
                <a:hlinkClick r:id="rId3"/>
              </a:rPr>
              <a:t>https://www.istat.it/it/files/2018/07/Incidenti-stradali_2017.pdf</a:t>
            </a:r>
            <a:endParaRPr lang="it-IT" dirty="0"/>
          </a:p>
          <a:p>
            <a:endParaRPr lang="it-IT" dirty="0"/>
          </a:p>
          <a:p>
            <a:r>
              <a:rPr lang="it-IT" b="1" dirty="0"/>
              <a:t>INFOGRAFICA INCIDENTI STRADALI 2017 ISTAT</a:t>
            </a:r>
            <a:endParaRPr lang="it-IT" dirty="0"/>
          </a:p>
          <a:p>
            <a:r>
              <a:rPr lang="it-IT" dirty="0">
                <a:hlinkClick r:id="rId4"/>
              </a:rPr>
              <a:t>https://www.istat.it/it/files//2018/07/Infografica-incidenti-stradali-2017.pdf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F5DEAA-91A6-C94D-B9E8-18AFCEFE2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11A460-28EE-5A4F-B782-211F6EB19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2838" y="3073143"/>
            <a:ext cx="2849355" cy="67904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MISSIONE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32DAC-42D1-0F4B-A1CF-0CFE7D63A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</a:rPr>
              <a:t>Promuovere la </a:t>
            </a:r>
            <a:r>
              <a:rPr lang="en-US" dirty="0" err="1">
                <a:solidFill>
                  <a:srgbClr val="000000"/>
                </a:solidFill>
              </a:rPr>
              <a:t>cultura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della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sicurezza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stradale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ridurre</a:t>
            </a:r>
            <a:r>
              <a:rPr lang="en-US" dirty="0">
                <a:solidFill>
                  <a:srgbClr val="000000"/>
                </a:solidFill>
              </a:rPr>
              <a:t>, di </a:t>
            </a:r>
            <a:r>
              <a:rPr lang="en-US" dirty="0" err="1">
                <a:solidFill>
                  <a:srgbClr val="000000"/>
                </a:solidFill>
              </a:rPr>
              <a:t>conseguenza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il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numero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morti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feriti</a:t>
            </a:r>
            <a:r>
              <a:rPr lang="en-US" dirty="0">
                <a:solidFill>
                  <a:srgbClr val="000000"/>
                </a:solidFill>
              </a:rPr>
              <a:t> da </a:t>
            </a:r>
            <a:r>
              <a:rPr lang="en-US" dirty="0" err="1">
                <a:solidFill>
                  <a:srgbClr val="000000"/>
                </a:solidFill>
              </a:rPr>
              <a:t>incidente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stradale</a:t>
            </a:r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 err="1">
                <a:solidFill>
                  <a:srgbClr val="000000"/>
                </a:solidFill>
              </a:rPr>
              <a:t>Informare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sensibilizzare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cittadini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soprattutto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giovani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sull’importanza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modificare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propri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comportamenti</a:t>
            </a:r>
            <a:r>
              <a:rPr lang="en-US" dirty="0">
                <a:solidFill>
                  <a:srgbClr val="000000"/>
                </a:solidFill>
              </a:rPr>
              <a:t> e le </a:t>
            </a:r>
            <a:r>
              <a:rPr lang="en-US" dirty="0" err="1">
                <a:solidFill>
                  <a:srgbClr val="000000"/>
                </a:solidFill>
              </a:rPr>
              <a:t>proprie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abitudini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quotidiane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orientandoli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alla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ricerca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una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maggiore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sicurezza</a:t>
            </a:r>
            <a:r>
              <a:rPr lang="en-US" dirty="0">
                <a:solidFill>
                  <a:srgbClr val="000000"/>
                </a:solidFill>
              </a:rPr>
              <a:t> per </a:t>
            </a:r>
            <a:r>
              <a:rPr lang="en-US" dirty="0" err="1">
                <a:solidFill>
                  <a:srgbClr val="000000"/>
                </a:solidFill>
              </a:rPr>
              <a:t>sé</a:t>
            </a:r>
            <a:r>
              <a:rPr lang="en-US" dirty="0">
                <a:solidFill>
                  <a:srgbClr val="000000"/>
                </a:solidFill>
              </a:rPr>
              <a:t> e per </a:t>
            </a:r>
            <a:r>
              <a:rPr lang="en-US" dirty="0" err="1">
                <a:solidFill>
                  <a:srgbClr val="000000"/>
                </a:solidFill>
              </a:rPr>
              <a:t>gli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altri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97A879-5DBC-EF41-BF10-9A86B6775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1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CC48-2558-2B47-9651-D161D1C2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6323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5000" b="1" dirty="0">
                <a:solidFill>
                  <a:schemeClr val="bg1"/>
                </a:solidFill>
              </a:rPr>
              <a:t>QUAL È L’ANDAMENTO DEGLI INCIDENTI ITALIANI?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D0C30F4-7D86-C540-B161-2715ECD87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803884"/>
              </p:ext>
            </p:extLst>
          </p:nvPr>
        </p:nvGraphicFramePr>
        <p:xfrm>
          <a:off x="199697" y="1271751"/>
          <a:ext cx="11845158" cy="5586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01509BE4-AA89-C84B-A2C9-05DA39F27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8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72A499-02BF-2E40-B8DD-68F8018B7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311" y="0"/>
            <a:ext cx="7263998" cy="67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9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35CB40-F243-1D48-B0AA-A35A7E18C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56" y="428263"/>
            <a:ext cx="11967586" cy="60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CC48-2558-2B47-9651-D161D1C2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632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5000" b="1" dirty="0">
                <a:solidFill>
                  <a:schemeClr val="bg1"/>
                </a:solidFill>
              </a:rPr>
              <a:t>BREVE ANALISI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9E30-F013-F642-8CEA-A366BED8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41" y="1632270"/>
            <a:ext cx="11803117" cy="5055475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GLI INCIDENTI ED I FERITI NEI PRIMI 10 ANNI DEL MILLENNIO</a:t>
            </a:r>
          </a:p>
          <a:p>
            <a:pPr marL="0" indent="0" algn="ctr">
              <a:buNone/>
            </a:pPr>
            <a:r>
              <a:rPr lang="it-IT" dirty="0"/>
              <a:t>SONO DIMINUITI PER POI STABILIZZARSI FINO AI GIORNI NOSTRI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IL NUMERO DEI MORTI RIMANE COSTANTE!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Nel 2017 sono stati 174.933 gli incidenti stradali con lesioni a persone,</a:t>
            </a:r>
          </a:p>
          <a:p>
            <a:pPr marL="0" indent="0" algn="ctr">
              <a:buNone/>
            </a:pPr>
            <a:r>
              <a:rPr lang="it-IT" dirty="0"/>
              <a:t>con 3.378 vittime (morti entro 30 giorni dall’evento) e 246.750 feriti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SONO CIFRE ANCORA TROPPO ALTE!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8EE95D-DF42-D243-9537-DE1A7CCDA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CC48-2558-2B47-9651-D161D1C2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632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5000" b="1" dirty="0">
                <a:solidFill>
                  <a:schemeClr val="bg1"/>
                </a:solidFill>
              </a:rPr>
              <a:t>CAUSE RILEVANTI INCIDENTI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D60AF4-EA21-3F46-BF05-FD795E690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51075"/>
              </p:ext>
            </p:extLst>
          </p:nvPr>
        </p:nvGraphicFramePr>
        <p:xfrm>
          <a:off x="0" y="1106322"/>
          <a:ext cx="12192000" cy="5751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94ED38A8-A109-034E-A4E0-67E1C4BFC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0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8CC48-2558-2B47-9651-D161D1C2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654296" cy="1156137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</a:rPr>
              <a:t>ABBIAMO UN PROBLEMA…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9E30-F013-F642-8CEA-A366BED8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1523999"/>
            <a:ext cx="4235669" cy="5076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È evidente dal grafico precedente che la causa principale è la…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3600" b="1" dirty="0">
                <a:solidFill>
                  <a:schemeClr val="bg1"/>
                </a:solidFill>
              </a:rPr>
              <a:t>DISTRAZIONE !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Sii sincero…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quante volte mentre guidi usi lo </a:t>
            </a:r>
            <a:r>
              <a:rPr lang="it-IT" dirty="0" err="1">
                <a:solidFill>
                  <a:schemeClr val="bg1"/>
                </a:solidFill>
              </a:rPr>
              <a:t>smartphone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it-IT" sz="13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3CB514-159F-4849-A7D9-E5EC1ACDA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2BA9FE-66FD-AF44-868A-B81C27E93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7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6204-07C3-2845-BD0C-F4ABF1A9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6379"/>
            <a:ext cx="12192000" cy="1411124"/>
          </a:xfrm>
          <a:noFill/>
        </p:spPr>
        <p:txBody>
          <a:bodyPr>
            <a:normAutofit/>
          </a:bodyPr>
          <a:lstStyle/>
          <a:p>
            <a:pPr algn="ctr"/>
            <a:r>
              <a:rPr lang="it-IT" sz="5400" b="1" dirty="0"/>
              <a:t>CELLULARE NON FA RIMA CON GUIDARE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DD490C-7AC2-1D4A-A618-5E4DF41AB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8677" y="6117020"/>
            <a:ext cx="719391" cy="6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7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344</Words>
  <Application>Microsoft Macintosh PowerPoint</Application>
  <PresentationFormat>Widescreen</PresentationFormat>
  <Paragraphs>73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SERVICE I Giovani e la Sicurezza Stradale</vt:lpstr>
      <vt:lpstr>MISSIONE</vt:lpstr>
      <vt:lpstr>QUAL È L’ANDAMENTO DEGLI INCIDENTI ITALIANI?</vt:lpstr>
      <vt:lpstr>PowerPoint Presentation</vt:lpstr>
      <vt:lpstr>PowerPoint Presentation</vt:lpstr>
      <vt:lpstr>BREVE ANALISI</vt:lpstr>
      <vt:lpstr>CAUSE RILEVANTI INCIDENTI</vt:lpstr>
      <vt:lpstr>ABBIAMO UN PROBLEMA…</vt:lpstr>
      <vt:lpstr>CELLULARE NON FA RIMA CON GUIDARE</vt:lpstr>
      <vt:lpstr>È UNA QUESTIONE DI ABITUDINI</vt:lpstr>
      <vt:lpstr>COME CI AIUTA LA TECNOLOGIA?</vt:lpstr>
      <vt:lpstr>Ecco alcune di queste tecnologie… https://youtu.be/ILzcjhs2fxY</vt:lpstr>
      <vt:lpstr>dal DISTRETTO LEO 108 YB SICILIA  GRAZIE PER AVER PARTECIPATO</vt:lpstr>
      <vt:lpstr>PowerPoint Presentation</vt:lpstr>
      <vt:lpstr>FONTI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I Giovani e la Sicurezza Stradale</dc:title>
  <dc:creator>Microsoft Office User</dc:creator>
  <cp:lastModifiedBy>Microsoft Office User</cp:lastModifiedBy>
  <cp:revision>27</cp:revision>
  <dcterms:created xsi:type="dcterms:W3CDTF">2018-11-20T11:39:39Z</dcterms:created>
  <dcterms:modified xsi:type="dcterms:W3CDTF">2018-12-09T12:17:23Z</dcterms:modified>
</cp:coreProperties>
</file>